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4"/>
  </p:sldMasterIdLst>
  <p:notesMasterIdLst>
    <p:notesMasterId r:id="rId19"/>
  </p:notesMasterIdLst>
  <p:sldIdLst>
    <p:sldId id="391" r:id="rId5"/>
    <p:sldId id="388" r:id="rId6"/>
    <p:sldId id="389" r:id="rId7"/>
    <p:sldId id="390" r:id="rId8"/>
    <p:sldId id="392" r:id="rId9"/>
    <p:sldId id="393" r:id="rId10"/>
    <p:sldId id="395" r:id="rId11"/>
    <p:sldId id="396" r:id="rId12"/>
    <p:sldId id="397" r:id="rId13"/>
    <p:sldId id="398" r:id="rId14"/>
    <p:sldId id="400" r:id="rId15"/>
    <p:sldId id="401" r:id="rId16"/>
    <p:sldId id="402" r:id="rId17"/>
    <p:sldId id="39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slo Sans" panose="020B0604020202020204" charset="0"/>
      <p:regular r:id="rId24"/>
      <p:bold r:id="rId25"/>
      <p:italic r:id="rId26"/>
      <p:boldItalic r:id="rId27"/>
    </p:embeddedFont>
    <p:embeddedFont>
      <p:font typeface="Oslo Sans Light" panose="020B0604020202020204" charset="0"/>
      <p:regular r:id="rId28"/>
      <p:italic r:id="rId29"/>
    </p:embeddedFont>
    <p:embeddedFont>
      <p:font typeface="Oslo Sans Office Normal" panose="020B0604020202020204" charset="0"/>
      <p:regular r:id="rId30"/>
      <p:bold r:id="rId31"/>
      <p:italic r:id="rId32"/>
      <p:boldItalic r:id="rId33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91"/>
            <p14:sldId id="388"/>
            <p14:sldId id="389"/>
            <p14:sldId id="390"/>
            <p14:sldId id="392"/>
            <p14:sldId id="393"/>
            <p14:sldId id="395"/>
            <p14:sldId id="396"/>
            <p14:sldId id="397"/>
            <p14:sldId id="398"/>
            <p14:sldId id="400"/>
            <p14:sldId id="401"/>
            <p14:sldId id="402"/>
            <p14:sldId id="399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859"/>
    <a:srgbClr val="D0BFAE"/>
    <a:srgbClr val="C7F6C9"/>
    <a:srgbClr val="B3F5FF"/>
    <a:srgbClr val="4EF8B6"/>
    <a:srgbClr val="6FE9FF"/>
    <a:srgbClr val="FF8274"/>
    <a:srgbClr val="FFDC7B"/>
    <a:srgbClr val="FED879"/>
    <a:srgbClr val="B3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1531"/>
  </p:normalViewPr>
  <p:slideViewPr>
    <p:cSldViewPr snapToGrid="0" snapToObjects="1" showGuides="1">
      <p:cViewPr varScale="1">
        <p:scale>
          <a:sx n="103" d="100"/>
          <a:sy n="103" d="100"/>
        </p:scale>
        <p:origin x="162" y="5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996CD-C051-524E-B0EC-F7D3DAFC406C}" type="datetimeFigureOut">
              <a:rPr lang="nb-NO" smtClean="0"/>
              <a:t>19.11.2021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70C78-173F-D64A-A73A-E7995BB9F6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løpende ba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87"/>
          <a:stretch/>
        </p:blipFill>
        <p:spPr>
          <a:xfrm>
            <a:off x="-4800" y="0"/>
            <a:ext cx="12193558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19.11.2021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1343464"/>
            <a:ext cx="5073650" cy="2717359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1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/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48341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19.11.2021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5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743519" y="920114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19.11.2021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5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743519" y="920114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39973"/>
            <a:ext cx="9149563" cy="180922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19.11.2021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1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blå lys">
    <p:bg>
      <p:bgPr>
        <a:solidFill>
          <a:srgbClr val="6F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39973"/>
            <a:ext cx="9149563" cy="180922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19.11.2021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sp>
        <p:nvSpPr>
          <p:cNvPr id="6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992604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118247"/>
            <a:ext cx="9149563" cy="1930952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61E71-7A1D-A54A-9414-5611E8B1051A}" type="datetime1">
              <a:rPr lang="nb-NO" smtClean="0"/>
              <a:t>19.11.2021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0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862199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grønn ly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39973"/>
            <a:ext cx="9149563" cy="180922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19.11.2021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sp>
        <p:nvSpPr>
          <p:cNvPr id="6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4038824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63851"/>
            <a:ext cx="9149563" cy="178534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19.11.2021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rød</a:t>
            </a:r>
          </a:p>
        </p:txBody>
      </p:sp>
      <p:sp>
        <p:nvSpPr>
          <p:cNvPr id="8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63851"/>
            <a:ext cx="9149563" cy="178534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19.11.2021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gul</a:t>
            </a:r>
          </a:p>
        </p:txBody>
      </p:sp>
      <p:sp>
        <p:nvSpPr>
          <p:cNvPr id="8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150812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63851"/>
            <a:ext cx="9149563" cy="178534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19.11.2021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Deloverskrift beige</a:t>
            </a:r>
          </a:p>
        </p:txBody>
      </p:sp>
      <p:sp>
        <p:nvSpPr>
          <p:cNvPr id="8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2074625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19.11.2021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bilde løpende ba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0011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rgbClr val="2A2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19.11.2021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1343464"/>
            <a:ext cx="5073650" cy="2717359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1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1497" y="751359"/>
            <a:ext cx="939748" cy="48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45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19.11.2021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19.11.2021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19.11.2021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19.11.2021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19.11.2021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19.11.2021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19.11.2021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19.11.2021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19.11.2021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19.11.2021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elever i arbei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75"/>
            <a:ext cx="12192000" cy="7000875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-6952"/>
            <a:ext cx="6091200" cy="6098151"/>
          </a:xfrm>
          <a:prstGeom prst="rect">
            <a:avLst/>
          </a:prstGeom>
          <a:solidFill>
            <a:srgbClr val="FF8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19.11.2021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3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/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4255830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19.11.2021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19.11.2021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19.11.2021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19.11.2021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bilde skolebyg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" y="-6953"/>
            <a:ext cx="12193625" cy="6944651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-6952"/>
            <a:ext cx="6091200" cy="60981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19.11.2021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3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/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414975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ungdomskoleele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-78941" y="5308742"/>
            <a:ext cx="4756196" cy="1578820"/>
          </a:xfrm>
          <a:prstGeom prst="rect">
            <a:avLst/>
          </a:prstGeom>
          <a:solidFill>
            <a:srgbClr val="FFD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19.11.2021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1397808"/>
            <a:ext cx="5073650" cy="2663015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/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306224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19.11.2021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1432754"/>
            <a:ext cx="5073650" cy="2628070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/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8A2E7723-9D0A-EF40-8CB8-B3C1314DD2A1}" type="datetime1">
              <a:rPr lang="nb-NO" smtClean="0"/>
              <a:t>19.11.2021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1409456"/>
            <a:ext cx="5073650" cy="2656131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bilde negativ logo og bilde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329835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19.11.2021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3389B6A-FD25-C14D-9DE8-9CA2A9B3F5D0}" type="datetime1">
              <a:rPr lang="nb-NO" smtClean="0"/>
              <a:t>19.11.2021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321063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fld id="{A40496DB-E8C8-4849-8A63-AC568158CC03}" type="datetime1">
              <a:rPr lang="nb-NO" smtClean="0"/>
              <a:t>19.11.2021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Oslo Sans Light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  <a:endParaRPr lang="nb-NO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 userDrawn="1"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8" r:id="rId2"/>
    <p:sldLayoutId id="2147483862" r:id="rId3"/>
    <p:sldLayoutId id="2147483867" r:id="rId4"/>
    <p:sldLayoutId id="2147483863" r:id="rId5"/>
    <p:sldLayoutId id="2147483787" r:id="rId6"/>
    <p:sldLayoutId id="2147483786" r:id="rId7"/>
    <p:sldLayoutId id="2147483705" r:id="rId8"/>
    <p:sldLayoutId id="2147483706" r:id="rId9"/>
    <p:sldLayoutId id="2147483712" r:id="rId10"/>
    <p:sldLayoutId id="2147483711" r:id="rId11"/>
    <p:sldLayoutId id="2147483840" r:id="rId12"/>
    <p:sldLayoutId id="2147483866" r:id="rId13"/>
    <p:sldLayoutId id="2147483850" r:id="rId14"/>
    <p:sldLayoutId id="2147483849" r:id="rId15"/>
    <p:sldLayoutId id="2147483844" r:id="rId16"/>
    <p:sldLayoutId id="2147483845" r:id="rId17"/>
    <p:sldLayoutId id="2147483846" r:id="rId18"/>
    <p:sldLayoutId id="2147483740" r:id="rId19"/>
    <p:sldLayoutId id="2147483741" r:id="rId20"/>
    <p:sldLayoutId id="2147483860" r:id="rId21"/>
    <p:sldLayoutId id="2147483742" r:id="rId22"/>
    <p:sldLayoutId id="2147483743" r:id="rId23"/>
    <p:sldLayoutId id="2147483864" r:id="rId24"/>
    <p:sldLayoutId id="2147483865" r:id="rId25"/>
    <p:sldLayoutId id="2147483754" r:id="rId26"/>
    <p:sldLayoutId id="2147483833" r:id="rId27"/>
    <p:sldLayoutId id="2147483756" r:id="rId28"/>
    <p:sldLayoutId id="2147483834" r:id="rId29"/>
    <p:sldLayoutId id="2147483755" r:id="rId30"/>
    <p:sldLayoutId id="2147483835" r:id="rId31"/>
    <p:sldLayoutId id="2147483757" r:id="rId32"/>
    <p:sldLayoutId id="2147483836" r:id="rId33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6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deberg.osloskolen.no/" TargetMode="External"/><Relationship Id="rId2" Type="http://schemas.openxmlformats.org/officeDocument/2006/relationships/hyperlink" Target="https://jeriko.osloskolen.no/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1019175" y="0"/>
            <a:ext cx="5073650" cy="4060824"/>
          </a:xfrm>
        </p:spPr>
        <p:txBody>
          <a:bodyPr anchor="b">
            <a:normAutofit/>
          </a:bodyPr>
          <a:lstStyle/>
          <a:p>
            <a:r>
              <a:rPr lang="nb-NO" dirty="0"/>
              <a:t>Velkommen til foreldremøte for skolestartere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1019175" y="4060824"/>
            <a:ext cx="3807267" cy="2032001"/>
          </a:xfrm>
        </p:spPr>
        <p:txBody>
          <a:bodyPr anchor="t">
            <a:normAutofit/>
          </a:bodyPr>
          <a:lstStyle/>
          <a:p>
            <a:r>
              <a:rPr lang="nb-NO" dirty="0"/>
              <a:t>23. november 2021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3"/>
          </p:nvPr>
        </p:nvSpPr>
        <p:spPr>
          <a:xfrm>
            <a:off x="2134245" y="921423"/>
            <a:ext cx="3845120" cy="23135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dirty="0"/>
              <a:t>Jeriko og Lindeberg skoler</a:t>
            </a:r>
            <a:endParaRPr lang="nb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F29D7420-2B41-5A47-8224-27AB9025098A}" type="datetime1">
              <a:rPr lang="nb-NO" smtClean="0"/>
              <a:pPr>
                <a:spcAft>
                  <a:spcPts val="600"/>
                </a:spcAft>
              </a:pPr>
              <a:t>19.11.2021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1902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 anchor="t">
            <a:normAutofit/>
          </a:bodyPr>
          <a:lstStyle/>
          <a:p>
            <a:r>
              <a:rPr lang="nb-NO" dirty="0"/>
              <a:t>Skolestart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 anchor="t">
            <a:normAutofit/>
          </a:bodyPr>
          <a:lstStyle/>
          <a:p>
            <a:r>
              <a:rPr lang="nb-NO"/>
              <a:t>Vi anbefaler å starte på AKS før skolestart</a:t>
            </a:r>
          </a:p>
          <a:p>
            <a:r>
              <a:rPr lang="nb-NO"/>
              <a:t>Bli kjent og trygge på</a:t>
            </a:r>
          </a:p>
          <a:p>
            <a:pPr lvl="1"/>
            <a:r>
              <a:rPr lang="nb-NO" sz="2000"/>
              <a:t>Hverandre</a:t>
            </a:r>
          </a:p>
          <a:p>
            <a:pPr lvl="1"/>
            <a:r>
              <a:rPr lang="nb-NO" sz="2000"/>
              <a:t>Skole</a:t>
            </a:r>
          </a:p>
          <a:p>
            <a:pPr lvl="1"/>
            <a:r>
              <a:rPr lang="nb-NO" sz="2000"/>
              <a:t>Regler/rutiner</a:t>
            </a:r>
          </a:p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4C88384-2F25-4398-B664-84629D603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71905" y="2032000"/>
            <a:ext cx="3867937" cy="4060826"/>
          </a:xfrm>
          <a:prstGeom prst="rect">
            <a:avLst/>
          </a:prstGeom>
          <a:noFill/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156825" y="6292352"/>
            <a:ext cx="1339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0DE0DF-BE6B-D248-92A9-54242D212695}" type="datetime1">
              <a:rPr lang="nb-NO" smtClean="0"/>
              <a:pPr>
                <a:spcAft>
                  <a:spcPts val="600"/>
                </a:spcAft>
              </a:pPr>
              <a:t>19.11.2021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496674" y="6292352"/>
            <a:ext cx="6953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581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Aktivitetsskolen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19.11.2021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11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FCF236F-3C35-0B4A-8160-B08039562D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9"/>
          <a:stretch/>
        </p:blipFill>
        <p:spPr>
          <a:xfrm>
            <a:off x="968397" y="5026264"/>
            <a:ext cx="6526369" cy="1631213"/>
          </a:xfrm>
          <a:prstGeom prst="rect">
            <a:avLst/>
          </a:prstGeom>
        </p:spPr>
      </p:pic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418" y="2231527"/>
            <a:ext cx="2043039" cy="4060825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968396" y="2032000"/>
            <a:ext cx="89095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Aktivitetsskolene skal i nært samarbeid med foresatte legge til rette for å gi barn som omfattes av ordningen, et trygt omsorgs- og fritidstilbud før og etter skolens undervisningstid. </a:t>
            </a:r>
          </a:p>
          <a:p>
            <a:r>
              <a:rPr lang="nb-NO"/>
              <a:t>Med utgangspunkt i barnas alder, funksjonsnivå og interesser, skal tilbudet preges av barns behov for omsorg, lek, aktiviteter og sosial læring. AKS skal være en læringsstøttende arena og bidra til å styrke barnas faglige utvikling. AKS skal omfatte både ute- og inneaktiviteter.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4727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Rammeplan</a:t>
            </a:r>
            <a:br>
              <a:rPr lang="nb-NO" dirty="0"/>
            </a:br>
            <a:r>
              <a:rPr lang="nb-NO" sz="2000" dirty="0"/>
              <a:t>for aktivitetsskolen i Oslo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851528"/>
            <a:ext cx="9469438" cy="4525210"/>
          </a:xfrm>
        </p:spPr>
        <p:txBody>
          <a:bodyPr/>
          <a:lstStyle/>
          <a:p>
            <a:r>
              <a:rPr lang="nb-NO" dirty="0"/>
              <a:t>Rammer og forutsetning</a:t>
            </a:r>
          </a:p>
          <a:p>
            <a:pPr lvl="1"/>
            <a:r>
              <a:rPr lang="nb-NO" dirty="0"/>
              <a:t>Roller og ansvar</a:t>
            </a:r>
          </a:p>
          <a:p>
            <a:pPr lvl="1"/>
            <a:r>
              <a:rPr lang="nb-NO" dirty="0"/>
              <a:t>Et trygt og godt skolemiljø</a:t>
            </a:r>
          </a:p>
          <a:p>
            <a:pPr lvl="1"/>
            <a:r>
              <a:rPr lang="nb-NO" dirty="0"/>
              <a:t>Barns medvirkning</a:t>
            </a:r>
          </a:p>
          <a:p>
            <a:pPr lvl="1"/>
            <a:r>
              <a:rPr lang="nb-NO" dirty="0"/>
              <a:t>Samarbeid og sammenheng</a:t>
            </a:r>
          </a:p>
          <a:p>
            <a:pPr lvl="1"/>
            <a:r>
              <a:rPr lang="nb-NO" dirty="0"/>
              <a:t>Matservering</a:t>
            </a:r>
          </a:p>
          <a:p>
            <a:pPr lvl="1"/>
            <a:r>
              <a:rPr lang="nb-NO" dirty="0"/>
              <a:t>Kvalitetsutvikling og dokumentasjon</a:t>
            </a:r>
          </a:p>
          <a:p>
            <a:pPr lvl="1"/>
            <a:endParaRPr lang="nb-NO" dirty="0"/>
          </a:p>
          <a:p>
            <a:pPr marL="216000" lvl="1" indent="0">
              <a:buNone/>
            </a:pPr>
            <a:r>
              <a:rPr lang="nb-NO" dirty="0"/>
              <a:t>Temaområder</a:t>
            </a:r>
          </a:p>
          <a:p>
            <a:pPr lvl="1">
              <a:buFontTx/>
              <a:buChar char="-"/>
            </a:pPr>
            <a:r>
              <a:rPr lang="nb-NO" dirty="0"/>
              <a:t>Natur, miljø og bærekraftig utvikling</a:t>
            </a:r>
          </a:p>
          <a:p>
            <a:pPr lvl="1">
              <a:buFontTx/>
              <a:buChar char="-"/>
            </a:pPr>
            <a:r>
              <a:rPr lang="nb-NO" dirty="0"/>
              <a:t>Kunst, kultur og kreativitet</a:t>
            </a:r>
          </a:p>
          <a:p>
            <a:pPr lvl="1">
              <a:buFontTx/>
              <a:buChar char="-"/>
            </a:pPr>
            <a:r>
              <a:rPr lang="nb-NO" dirty="0"/>
              <a:t>Fysisk aktivitet</a:t>
            </a:r>
          </a:p>
          <a:p>
            <a:pPr lvl="1">
              <a:buFontTx/>
              <a:buChar char="-"/>
            </a:pPr>
            <a:r>
              <a:rPr lang="nb-NO" dirty="0"/>
              <a:t>Mat og helse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19.11.2021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12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291" y="3833446"/>
            <a:ext cx="4600045" cy="282403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63899" y="276727"/>
            <a:ext cx="1080437" cy="1954352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92" y="786854"/>
            <a:ext cx="4614733" cy="370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72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Søke om plass Aktivitetsskolen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7387" y="1375999"/>
            <a:ext cx="9469438" cy="5281477"/>
          </a:xfrm>
        </p:spPr>
        <p:txBody>
          <a:bodyPr/>
          <a:lstStyle/>
          <a:p>
            <a:r>
              <a:rPr lang="nb-NO" dirty="0"/>
              <a:t>Hele bydel Alna har gratis deltidsplass fra 1. trinn – 4.trinn</a:t>
            </a:r>
          </a:p>
          <a:p>
            <a:r>
              <a:rPr lang="nb-NO" dirty="0"/>
              <a:t>Deltidsplass – inntil 12 timer i uken og 2 dager i ferier</a:t>
            </a:r>
          </a:p>
          <a:p>
            <a:r>
              <a:rPr lang="nb-NO" dirty="0"/>
              <a:t>Heltidsplass – ubegrenset innenfor AKS åpningstid. Koster pr i dag kr 1.041,-</a:t>
            </a:r>
          </a:p>
          <a:p>
            <a:r>
              <a:rPr lang="nb-NO" dirty="0"/>
              <a:t>Elektronisk skjema for søknad om plass finnes på skolens hjemmeside under Aktivitetsskolen.</a:t>
            </a:r>
          </a:p>
          <a:p>
            <a:pPr>
              <a:buNone/>
            </a:pPr>
            <a:r>
              <a:rPr lang="nb-NO" dirty="0">
                <a:hlinkClick r:id="rId2"/>
              </a:rPr>
              <a:t>https://jeriko.osloskolen.no/</a:t>
            </a:r>
            <a:endParaRPr lang="nb-NO" dirty="0"/>
          </a:p>
          <a:p>
            <a:pPr>
              <a:buNone/>
            </a:pPr>
            <a:r>
              <a:rPr lang="nb-NO" dirty="0">
                <a:hlinkClick r:id="rId3"/>
              </a:rPr>
              <a:t>https://lindeberg.osloskolen.no/</a:t>
            </a:r>
            <a:endParaRPr lang="nb-NO" dirty="0"/>
          </a:p>
          <a:p>
            <a:r>
              <a:rPr lang="nb-NO" dirty="0"/>
              <a:t>Søknad ønskes så fort du har fått bekreftet plass og innen 15 mai</a:t>
            </a:r>
          </a:p>
          <a:p>
            <a:r>
              <a:rPr lang="nb-NO" dirty="0"/>
              <a:t>Når søknaden er behandlet får foresatte et tilbud man må takke ja 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19.11.2021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13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841" y="10263"/>
            <a:ext cx="2706210" cy="255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44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type="title"/>
          </p:nvPr>
        </p:nvSpPr>
        <p:spPr>
          <a:xfrm>
            <a:off x="1361281" y="2452780"/>
            <a:ext cx="9469438" cy="1311999"/>
          </a:xfrm>
        </p:spPr>
        <p:txBody>
          <a:bodyPr anchor="t">
            <a:normAutofit fontScale="9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nb-NO" sz="2700" dirty="0"/>
              <a:t>Vi ser frem til et godt samarbeid med dere!</a:t>
            </a:r>
            <a:br>
              <a:rPr lang="nb-NO" sz="2700" dirty="0"/>
            </a:br>
            <a:endParaRPr lang="nb-NO" sz="27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nb-NO" sz="2700" dirty="0"/>
              <a:t>Vel møtt til innskriving i desember og førskoledager i mai/juni.</a:t>
            </a:r>
          </a:p>
          <a:p>
            <a:pPr marL="0" indent="0" algn="ctr">
              <a:lnSpc>
                <a:spcPct val="90000"/>
              </a:lnSpc>
              <a:buNone/>
            </a:pPr>
            <a:endParaRPr lang="nb-NO" dirty="0"/>
          </a:p>
          <a:p>
            <a:pPr>
              <a:lnSpc>
                <a:spcPct val="90000"/>
              </a:lnSpc>
            </a:pPr>
            <a:endParaRPr lang="nb-NO" sz="22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156825" y="6292352"/>
            <a:ext cx="1339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0DE0DF-BE6B-D248-92A9-54242D212695}" type="datetime1">
              <a:rPr lang="nb-NO" smtClean="0"/>
              <a:pPr>
                <a:spcAft>
                  <a:spcPts val="600"/>
                </a:spcAft>
              </a:pPr>
              <a:t>19.11.2021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496674" y="6292352"/>
            <a:ext cx="6953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14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C9E7235-1EB1-4A6A-BDE0-D6F624A4F90D}"/>
              </a:ext>
            </a:extLst>
          </p:cNvPr>
          <p:cNvSpPr txBox="1"/>
          <p:nvPr/>
        </p:nvSpPr>
        <p:spPr>
          <a:xfrm>
            <a:off x="1635101" y="284092"/>
            <a:ext cx="7067372" cy="54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nb-NO" sz="3200" b="1" dirty="0"/>
              <a:t>Første skoledag 15. august 2022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349716C-47EC-4B73-A0AE-B04768FB8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407" y="858755"/>
            <a:ext cx="5000625" cy="13716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61528A86-66DC-456C-8543-D9EED094C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80" y="3737111"/>
            <a:ext cx="2414380" cy="2547771"/>
          </a:xfrm>
          <a:prstGeom prst="rect">
            <a:avLst/>
          </a:prstGeom>
        </p:spPr>
      </p:pic>
      <p:pic>
        <p:nvPicPr>
          <p:cNvPr id="11" name="Plassholder for innhold 4">
            <a:extLst>
              <a:ext uri="{FF2B5EF4-FFF2-40B4-BE49-F238E27FC236}">
                <a16:creationId xmlns:a16="http://schemas.microsoft.com/office/drawing/2014/main" id="{8FEEA156-D3C4-4D2B-9824-FC4B9F174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388109" y="4570674"/>
            <a:ext cx="2206220" cy="1629901"/>
          </a:xfr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4653CE3A-0504-47C4-999A-91A8BCDA3B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62" y="3650883"/>
            <a:ext cx="4600045" cy="282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0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Presentasjon – hvem er vi? 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E2DCFB0-F47D-4CC9-A21C-C2EE82AD3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3223" y="4338735"/>
            <a:ext cx="2333625" cy="1724025"/>
          </a:xfrm>
        </p:spPr>
      </p:pic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19.11.2021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801D9301-1C33-4E55-92BD-009F1D4AA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74" y="2032000"/>
            <a:ext cx="1724025" cy="1819275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C9B2A7C1-8C4A-4D05-AC5F-03921356B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144" y="2404382"/>
            <a:ext cx="3182031" cy="249384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17AB2A69-C344-4FF1-B9AA-B0F1E7610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1200" y="3851275"/>
            <a:ext cx="1867192" cy="1819139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D7A441D0-2651-491E-A166-D7224ADE81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9256" y="829647"/>
            <a:ext cx="2377346" cy="249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4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Innskriving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/>
              <a:t>Alle skal skrives inn på sin nærskole</a:t>
            </a:r>
          </a:p>
          <a:p>
            <a:r>
              <a:rPr lang="nb-NO" sz="2800" dirty="0"/>
              <a:t>Utdanningsetaten har sendt ut digitale </a:t>
            </a:r>
            <a:r>
              <a:rPr lang="nb-NO" sz="2800" dirty="0" err="1"/>
              <a:t>innskrivingsskjema</a:t>
            </a:r>
            <a:r>
              <a:rPr lang="nb-NO" sz="2800" dirty="0"/>
              <a:t> til alle</a:t>
            </a:r>
          </a:p>
          <a:p>
            <a:r>
              <a:rPr lang="nb-NO" sz="2800" dirty="0"/>
              <a:t>Skolene har i tillegg en innskriving på skolen med en liten samtale med barn og foreldre</a:t>
            </a:r>
          </a:p>
          <a:p>
            <a:pPr marL="0" indent="0">
              <a:buNone/>
            </a:pPr>
            <a:endParaRPr lang="nb-NO" sz="28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19.11.2021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119623C-6D5F-40A7-818E-610C1F471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455" y="984607"/>
            <a:ext cx="3182031" cy="249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44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Fritt</a:t>
            </a:r>
            <a:r>
              <a:rPr lang="nb-NO" dirty="0"/>
              <a:t> skolevalg i Oslo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Dere kan søke en annen skole – fyll ut dette på </a:t>
            </a:r>
            <a:r>
              <a:rPr lang="nb-NO" sz="2400" dirty="0" err="1"/>
              <a:t>innskrivingskjemaet</a:t>
            </a:r>
            <a:endParaRPr lang="nb-NO" sz="2400" dirty="0"/>
          </a:p>
          <a:p>
            <a:r>
              <a:rPr lang="nb-NO" sz="2400" dirty="0"/>
              <a:t>Møt til innskriving på den skolen dere hører til</a:t>
            </a:r>
          </a:p>
          <a:p>
            <a:r>
              <a:rPr lang="nb-NO" sz="2400" dirty="0"/>
              <a:t>Skolen videresender informasjonen til riktig skole</a:t>
            </a:r>
          </a:p>
          <a:p>
            <a:r>
              <a:rPr lang="nb-NO" sz="2400" dirty="0"/>
              <a:t>April/mai – dere får vite om dere får plass på ønsket skole/skolen dere hører til</a:t>
            </a:r>
          </a:p>
          <a:p>
            <a:r>
              <a:rPr lang="nb-NO" sz="2400" dirty="0"/>
              <a:t>Vi samarbeider tett mellom skolene</a:t>
            </a:r>
          </a:p>
          <a:p>
            <a:endParaRPr lang="nb-NO" sz="24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19.11.2021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D4CFBB5-A6A1-4BAB-A5DD-8F1D0B353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024" y="3652781"/>
            <a:ext cx="2406833" cy="2539807"/>
          </a:xfrm>
          <a:prstGeom prst="rect">
            <a:avLst/>
          </a:prstGeo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5005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Skoleklubb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sz="2800" dirty="0"/>
          </a:p>
          <a:p>
            <a:r>
              <a:rPr lang="nb-NO" sz="2800" dirty="0"/>
              <a:t>Samarbeid mellom skole og barnehager 5 samlinger på skolen</a:t>
            </a:r>
          </a:p>
          <a:p>
            <a:r>
              <a:rPr lang="nb-NO" sz="2800" dirty="0"/>
              <a:t>Oppstart februar</a:t>
            </a:r>
          </a:p>
          <a:p>
            <a:r>
              <a:rPr lang="nb-NO" sz="2800" dirty="0"/>
              <a:t>Førskoledag med foreldremøte i juni</a:t>
            </a:r>
          </a:p>
          <a:p>
            <a:endParaRPr lang="nb-NO" sz="28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19.11.2021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0BCE312-EA48-4ECA-BD24-230CA05AD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732" y="5027656"/>
            <a:ext cx="5000625" cy="1371600"/>
          </a:xfrm>
          <a:prstGeom prst="rect">
            <a:avLst/>
          </a:prstGeom>
        </p:spPr>
      </p:pic>
      <p:pic>
        <p:nvPicPr>
          <p:cNvPr id="7" name="Plassholder for innhold 4">
            <a:extLst>
              <a:ext uri="{FF2B5EF4-FFF2-40B4-BE49-F238E27FC236}">
                <a16:creationId xmlns:a16="http://schemas.microsoft.com/office/drawing/2014/main" id="{87FC0730-1C16-41C1-BF47-F453B32BA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223" y="4338735"/>
            <a:ext cx="23336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53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 anchor="t">
            <a:normAutofit/>
          </a:bodyPr>
          <a:lstStyle/>
          <a:p>
            <a:r>
              <a:rPr lang="nb-NO" dirty="0"/>
              <a:t>Skolestart/ferier og fridager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 anchor="t">
            <a:normAutofit/>
          </a:bodyPr>
          <a:lstStyle/>
          <a:p>
            <a:r>
              <a:rPr lang="nb-NO" dirty="0"/>
              <a:t>Første skoledag 15. august (mest sannsynlig)</a:t>
            </a:r>
          </a:p>
          <a:p>
            <a:r>
              <a:rPr lang="nb-NO" dirty="0"/>
              <a:t>Høstferie uke 40/vinterferie uke 8</a:t>
            </a:r>
          </a:p>
          <a:p>
            <a:r>
              <a:rPr lang="nb-NO" dirty="0"/>
              <a:t>Oversikt og over ferie og fridager på hjemmesiden til Osloskolen</a:t>
            </a:r>
          </a:p>
          <a:p>
            <a:r>
              <a:rPr lang="nb-NO" dirty="0"/>
              <a:t>Fri utenom feriene </a:t>
            </a:r>
            <a:r>
              <a:rPr lang="nb-NO" u="sng" dirty="0"/>
              <a:t>anbefales ikke</a:t>
            </a:r>
            <a:r>
              <a:rPr lang="nb-NO" dirty="0"/>
              <a:t>, 190 skoledager, </a:t>
            </a:r>
            <a:r>
              <a:rPr lang="nb-NO" dirty="0" err="1"/>
              <a:t>dvs</a:t>
            </a:r>
            <a:r>
              <a:rPr lang="nb-NO" dirty="0"/>
              <a:t> 175 dager fri i året</a:t>
            </a:r>
          </a:p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19E423-8283-4A9C-85B3-4E9C2AFDD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905" y="2032000"/>
            <a:ext cx="3867937" cy="4060826"/>
          </a:xfrm>
          <a:prstGeom prst="rect">
            <a:avLst/>
          </a:prstGeom>
          <a:noFill/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156825" y="6292352"/>
            <a:ext cx="1339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0DE0DF-BE6B-D248-92A9-54242D212695}" type="datetime1">
              <a:rPr lang="nb-NO" smtClean="0"/>
              <a:pPr>
                <a:spcAft>
                  <a:spcPts val="600"/>
                </a:spcAft>
              </a:pPr>
              <a:t>19.11.2021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496674" y="6292352"/>
            <a:ext cx="6953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432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5" y="720001"/>
            <a:ext cx="5400675" cy="1311999"/>
          </a:xfrm>
        </p:spPr>
        <p:txBody>
          <a:bodyPr anchor="t">
            <a:normAutofit/>
          </a:bodyPr>
          <a:lstStyle/>
          <a:p>
            <a:r>
              <a:rPr lang="nb-NO" dirty="0"/>
              <a:t>Forberedelser til skolestart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anchor="t">
            <a:normAutofit/>
          </a:bodyPr>
          <a:lstStyle/>
          <a:p>
            <a:pPr fontAlgn="base"/>
            <a:r>
              <a:rPr lang="nb-NO" dirty="0"/>
              <a:t>Det er lurt at dere  </a:t>
            </a:r>
          </a:p>
          <a:p>
            <a:pPr lvl="1" fontAlgn="base"/>
            <a:r>
              <a:rPr lang="nb-NO" sz="2000"/>
              <a:t>leser mye for barnet </a:t>
            </a:r>
          </a:p>
          <a:p>
            <a:pPr lvl="1" fontAlgn="base"/>
            <a:r>
              <a:rPr lang="nb-NO" sz="2000"/>
              <a:t>snakker med barnet om hva ordene betyr </a:t>
            </a:r>
          </a:p>
          <a:p>
            <a:pPr lvl="1" fontAlgn="base"/>
            <a:r>
              <a:rPr lang="nb-NO" sz="2000"/>
              <a:t>spiller spill med barnet, teller og venter på tur </a:t>
            </a:r>
          </a:p>
          <a:p>
            <a:pPr lvl="1" fontAlgn="base"/>
            <a:r>
              <a:rPr lang="nb-NO" sz="2000"/>
              <a:t>lærer barnet å kle på seg selv  </a:t>
            </a:r>
          </a:p>
          <a:p>
            <a:pPr lvl="1" fontAlgn="base"/>
            <a:r>
              <a:rPr lang="nb-NO" sz="2000"/>
              <a:t>lærer barnet å gå på do alene </a:t>
            </a:r>
          </a:p>
          <a:p>
            <a:pPr marL="457200" lvl="1" indent="0">
              <a:buNone/>
            </a:pPr>
            <a:endParaRPr lang="nb-NO" sz="2000"/>
          </a:p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156825" y="6292352"/>
            <a:ext cx="1339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0DE0DF-BE6B-D248-92A9-54242D212695}" type="datetime1">
              <a:rPr lang="nb-NO" smtClean="0"/>
              <a:pPr>
                <a:spcAft>
                  <a:spcPts val="600"/>
                </a:spcAft>
              </a:pPr>
              <a:t>19.11.2021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496674" y="6292352"/>
            <a:ext cx="6953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7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26E9BA9-642D-4E3C-B4D4-C94ADEFE2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00" y="1045818"/>
            <a:ext cx="6091200" cy="4766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5432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synes at skole er viktig og derfor sørger for at barnet er på skolen</a:t>
            </a:r>
          </a:p>
          <a:p>
            <a:r>
              <a:rPr lang="nb-NO" sz="2400" dirty="0"/>
              <a:t>følger opp barnets læring gjennom å vise interesse for det de lærer på skolen</a:t>
            </a:r>
          </a:p>
          <a:p>
            <a:r>
              <a:rPr lang="nb-NO" sz="2400" dirty="0"/>
              <a:t>møter på foreldremøter og utviklingssamtaler</a:t>
            </a:r>
          </a:p>
          <a:p>
            <a:r>
              <a:rPr lang="nb-NO" sz="2400" dirty="0"/>
              <a:t>snakker positivt om skolen, andre elever og foreldre</a:t>
            </a:r>
          </a:p>
          <a:p>
            <a:endParaRPr lang="nb-NO" sz="24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19.11.2021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</a:t>
            </a:fld>
            <a:endParaRPr lang="nb-NO"/>
          </a:p>
        </p:txBody>
      </p:sp>
      <p:sp>
        <p:nvSpPr>
          <p:cNvPr id="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ønsker oss foreldre som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AB824E1-81DB-4617-BE96-97C82A1E2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1341" flipH="1">
            <a:off x="9258081" y="4255058"/>
            <a:ext cx="1813366" cy="181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34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5" y="720001"/>
            <a:ext cx="5400675" cy="1311999"/>
          </a:xfrm>
        </p:spPr>
        <p:txBody>
          <a:bodyPr anchor="t">
            <a:normAutofit/>
          </a:bodyPr>
          <a:lstStyle/>
          <a:p>
            <a:r>
              <a:rPr lang="nb-NO" dirty="0"/>
              <a:t>Foreldreplakaten (FUG)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nb-NO" sz="1400" dirty="0"/>
              <a:t>Du er ditt barns viktigste lærer</a:t>
            </a:r>
          </a:p>
          <a:p>
            <a:pPr>
              <a:lnSpc>
                <a:spcPct val="90000"/>
              </a:lnSpc>
            </a:pPr>
            <a:r>
              <a:rPr lang="nb-NO" sz="1400" dirty="0"/>
              <a:t>Er du engasjert, gjør barnet ditt det bedre på skolen. </a:t>
            </a:r>
          </a:p>
          <a:p>
            <a:pPr>
              <a:lnSpc>
                <a:spcPct val="90000"/>
              </a:lnSpc>
            </a:pPr>
            <a:r>
              <a:rPr lang="nb-NO" sz="1400" dirty="0"/>
              <a:t>Diskuterer du med barnet, stimulerer du hennes/hans tanker og utvikling</a:t>
            </a:r>
          </a:p>
          <a:p>
            <a:pPr>
              <a:lnSpc>
                <a:spcPct val="90000"/>
              </a:lnSpc>
            </a:pPr>
            <a:r>
              <a:rPr lang="nb-NO" sz="1400" dirty="0"/>
              <a:t>Det er viktig at du er med og vurderer barnets arbeid – innsats – lov å gjøre feil – prøve igjen!</a:t>
            </a:r>
          </a:p>
          <a:p>
            <a:pPr>
              <a:lnSpc>
                <a:spcPct val="90000"/>
              </a:lnSpc>
            </a:pPr>
            <a:r>
              <a:rPr lang="nb-NO" sz="1400" dirty="0"/>
              <a:t>Når du bryr deg, blir barnet motivert og trives bedre på skolen. </a:t>
            </a:r>
          </a:p>
          <a:p>
            <a:pPr>
              <a:lnSpc>
                <a:spcPct val="90000"/>
              </a:lnSpc>
            </a:pPr>
            <a:r>
              <a:rPr lang="nb-NO" sz="1400" dirty="0"/>
              <a:t>Din tro på egen rolle og mulighet til å påvirke er viktig for barnet ditt. </a:t>
            </a:r>
          </a:p>
          <a:p>
            <a:pPr>
              <a:lnSpc>
                <a:spcPct val="90000"/>
              </a:lnSpc>
            </a:pPr>
            <a:r>
              <a:rPr lang="nb-NO" sz="1400" dirty="0"/>
              <a:t>Har du et godt forhold til skolen, påvirker det barnets resultater. </a:t>
            </a:r>
          </a:p>
          <a:p>
            <a:pPr>
              <a:lnSpc>
                <a:spcPct val="90000"/>
              </a:lnSpc>
            </a:pPr>
            <a:r>
              <a:rPr lang="nb-NO" sz="1400" dirty="0"/>
              <a:t>At du kjenner de andre foreldrene, fører til bedre samarbeid og oppfølging</a:t>
            </a:r>
          </a:p>
          <a:p>
            <a:pPr>
              <a:lnSpc>
                <a:spcPct val="90000"/>
              </a:lnSpc>
            </a:pPr>
            <a:r>
              <a:rPr lang="nb-NO" sz="1400" dirty="0"/>
              <a:t>Foreldre er en viktig ressurs for barnas skolegang!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156825" y="6292352"/>
            <a:ext cx="1339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0DE0DF-BE6B-D248-92A9-54242D212695}" type="datetime1">
              <a:rPr lang="nb-NO" smtClean="0"/>
              <a:pPr>
                <a:spcAft>
                  <a:spcPts val="600"/>
                </a:spcAft>
              </a:pPr>
              <a:t>19.11.2021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496674" y="6292352"/>
            <a:ext cx="6953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9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97E73E3-EFC2-4157-AD3E-EA12C0544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783" y="0"/>
            <a:ext cx="485203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8669819"/>
      </p:ext>
    </p:extLst>
  </p:cSld>
  <p:clrMapOvr>
    <a:masterClrMapping/>
  </p:clrMapOvr>
</p:sld>
</file>

<file path=ppt/theme/theme1.xml><?xml version="1.0" encoding="utf-8"?>
<a:theme xmlns:a="http://schemas.openxmlformats.org/drawingml/2006/main" name="Oslo 2019 / positiv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Test">
      <a:majorFont>
        <a:latin typeface="Oslo Sans Office Normal"/>
        <a:ea typeface=""/>
        <a:cs typeface=""/>
      </a:majorFont>
      <a:minorFont>
        <a:latin typeface="Oslo Sans Office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-old" id="{AA65264D-FCB6-4E06-AB1D-427685B1D6BE}" vid="{CD2EBACD-B9CE-46A3-8749-0DC6DD7057C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62C707C1205346AE2C5345E729C17C" ma:contentTypeVersion="" ma:contentTypeDescription="Opprett et nytt dokument." ma:contentTypeScope="" ma:versionID="ac3224fc5ffaafdd49461b73f9169ba4">
  <xsd:schema xmlns:xsd="http://www.w3.org/2001/XMLSchema" xmlns:xs="http://www.w3.org/2001/XMLSchema" xmlns:p="http://schemas.microsoft.com/office/2006/metadata/properties" xmlns:ns2="38438532-3527-4b7e-a19e-c6b3bcdbf6eb" targetNamespace="http://schemas.microsoft.com/office/2006/metadata/properties" ma:root="true" ma:fieldsID="3e0b36c7c8cf134650a4810193935db9" ns2:_="">
    <xsd:import namespace="38438532-3527-4b7e-a19e-c6b3bcdbf6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438532-3527-4b7e-a19e-c6b3bcdbf6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518463-9718-4939-ABA3-FFC3DDB63F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637021-4ED9-4D1B-A614-92BAAB6629D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A8FFEF0-F353-4830-8DDC-DC10AA9480F2}"/>
</file>

<file path=docProps/app.xml><?xml version="1.0" encoding="utf-8"?>
<Properties xmlns="http://schemas.openxmlformats.org/officeDocument/2006/extended-properties" xmlns:vt="http://schemas.openxmlformats.org/officeDocument/2006/docPropsVTypes">
  <Template>Osloskolen_mal</Template>
  <TotalTime>360</TotalTime>
  <Words>680</Words>
  <Application>Microsoft Office PowerPoint</Application>
  <PresentationFormat>Widescreen</PresentationFormat>
  <Paragraphs>109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1" baseType="lpstr">
      <vt:lpstr>Arial</vt:lpstr>
      <vt:lpstr>Oslo Sans Light</vt:lpstr>
      <vt:lpstr>Oslo Sans Office Normal</vt:lpstr>
      <vt:lpstr>Wingdings</vt:lpstr>
      <vt:lpstr>Calibri</vt:lpstr>
      <vt:lpstr>Oslo Sans</vt:lpstr>
      <vt:lpstr>Oslo 2019 / positiv</vt:lpstr>
      <vt:lpstr>Velkommen til foreldremøte for skolestartere</vt:lpstr>
      <vt:lpstr>Presentasjon – hvem er vi? </vt:lpstr>
      <vt:lpstr>Innskriving</vt:lpstr>
      <vt:lpstr>Fritt skolevalg i Oslo</vt:lpstr>
      <vt:lpstr>Skoleklubb</vt:lpstr>
      <vt:lpstr>Skolestart/ferier og fridager</vt:lpstr>
      <vt:lpstr>Forberedelser til skolestart</vt:lpstr>
      <vt:lpstr>Vi ønsker oss foreldre som</vt:lpstr>
      <vt:lpstr>Foreldreplakaten (FUG)</vt:lpstr>
      <vt:lpstr>Skolestart</vt:lpstr>
      <vt:lpstr>Aktivitetsskolen</vt:lpstr>
      <vt:lpstr>Rammeplan for aktivitetsskolen i Oslo</vt:lpstr>
      <vt:lpstr>Søke om plass Aktivitetsskolen</vt:lpstr>
      <vt:lpstr>Vi ser frem til et godt samarbeid med dere!  Vel møtt til innskriving i desember og førskoledager i mai/juni.  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foreldremøte for skolestartere 2020</dc:title>
  <dc:creator>Eirik Aarsæther</dc:creator>
  <cp:lastModifiedBy>Naima Antonsen-Snåre</cp:lastModifiedBy>
  <cp:revision>12</cp:revision>
  <cp:lastPrinted>2019-03-22T09:42:42Z</cp:lastPrinted>
  <dcterms:created xsi:type="dcterms:W3CDTF">2019-10-14T06:08:26Z</dcterms:created>
  <dcterms:modified xsi:type="dcterms:W3CDTF">2021-11-19T12:35:00Z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0x0101004862C707C1205346AE2C5345E729C17C</vt:lpwstr>
  </property>
  <property fmtid="{D5CDD505-2E9C-101B-9397-08002B2CF9AE}" pid="3" name="Order">
    <vt:r8>311800</vt:r8>
  </property>
</Properties>
</file>